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8" r:id="rId3"/>
    <p:sldId id="264" r:id="rId4"/>
    <p:sldId id="260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59" r:id="rId15"/>
    <p:sldId id="262" r:id="rId16"/>
    <p:sldId id="276" r:id="rId17"/>
    <p:sldId id="279" r:id="rId18"/>
    <p:sldId id="28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6BDBE-026E-4B9D-96C0-EB8BA78FFD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0F2CBA-9705-49D4-BF8B-D7731383D5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baseline="0"/>
            <a:t>Möglichkeiten zur weiteren Verbesserung des Modells und Dashboards</a:t>
          </a:r>
          <a:endParaRPr lang="en-US"/>
        </a:p>
      </dgm:t>
    </dgm:pt>
    <dgm:pt modelId="{749BD6B9-1856-4632-94D9-701D3E27FDB3}" type="parTrans" cxnId="{BC357FA3-A663-4280-AA21-04056025816A}">
      <dgm:prSet/>
      <dgm:spPr/>
      <dgm:t>
        <a:bodyPr/>
        <a:lstStyle/>
        <a:p>
          <a:endParaRPr lang="en-US"/>
        </a:p>
      </dgm:t>
    </dgm:pt>
    <dgm:pt modelId="{B50B5C11-6328-4405-B1AF-C3D953AC022A}" type="sibTrans" cxnId="{BC357FA3-A663-4280-AA21-04056025816A}">
      <dgm:prSet/>
      <dgm:spPr/>
      <dgm:t>
        <a:bodyPr/>
        <a:lstStyle/>
        <a:p>
          <a:endParaRPr lang="en-US"/>
        </a:p>
      </dgm:t>
    </dgm:pt>
    <dgm:pt modelId="{6286FD6C-23D6-421A-BB86-CBF801F3AA7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baseline="0"/>
            <a:t>Integration zusätzlicher Faktoren und Datenquellen</a:t>
          </a:r>
          <a:endParaRPr lang="en-US"/>
        </a:p>
      </dgm:t>
    </dgm:pt>
    <dgm:pt modelId="{0BC09781-0E6A-4772-A42D-8A26AECE9FBD}" type="parTrans" cxnId="{729F43EB-DC7F-4218-8308-BFA1B0FB0B4C}">
      <dgm:prSet/>
      <dgm:spPr/>
      <dgm:t>
        <a:bodyPr/>
        <a:lstStyle/>
        <a:p>
          <a:endParaRPr lang="en-US"/>
        </a:p>
      </dgm:t>
    </dgm:pt>
    <dgm:pt modelId="{FBCFBACE-0AD7-404F-BCD8-5E4D23248F24}" type="sibTrans" cxnId="{729F43EB-DC7F-4218-8308-BFA1B0FB0B4C}">
      <dgm:prSet/>
      <dgm:spPr/>
      <dgm:t>
        <a:bodyPr/>
        <a:lstStyle/>
        <a:p>
          <a:endParaRPr lang="en-US"/>
        </a:p>
      </dgm:t>
    </dgm:pt>
    <dgm:pt modelId="{1F563312-117C-44EB-B2DE-1F019965FB6E}" type="pres">
      <dgm:prSet presAssocID="{D956BDBE-026E-4B9D-96C0-EB8BA78FFD47}" presName="root" presStyleCnt="0">
        <dgm:presLayoutVars>
          <dgm:dir/>
          <dgm:resizeHandles val="exact"/>
        </dgm:presLayoutVars>
      </dgm:prSet>
      <dgm:spPr/>
    </dgm:pt>
    <dgm:pt modelId="{58589991-E8B4-45D9-8A82-B25A0E35C1EB}" type="pres">
      <dgm:prSet presAssocID="{5B0F2CBA-9705-49D4-BF8B-D7731383D5D5}" presName="compNode" presStyleCnt="0"/>
      <dgm:spPr/>
    </dgm:pt>
    <dgm:pt modelId="{75BC4C74-8335-4ABF-8C67-D9DDEF7846FA}" type="pres">
      <dgm:prSet presAssocID="{5B0F2CBA-9705-49D4-BF8B-D7731383D5D5}" presName="iconRect" presStyleLbl="node1" presStyleIdx="0" presStyleCnt="2" custScaleX="105397" custScaleY="1129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1F0C815-455E-45FD-9CA6-6055D3119A3D}" type="pres">
      <dgm:prSet presAssocID="{5B0F2CBA-9705-49D4-BF8B-D7731383D5D5}" presName="spaceRect" presStyleCnt="0"/>
      <dgm:spPr/>
    </dgm:pt>
    <dgm:pt modelId="{37984F5E-DFC2-44FC-B2D9-2E9CCD5EC661}" type="pres">
      <dgm:prSet presAssocID="{5B0F2CBA-9705-49D4-BF8B-D7731383D5D5}" presName="textRect" presStyleLbl="revTx" presStyleIdx="0" presStyleCnt="2">
        <dgm:presLayoutVars>
          <dgm:chMax val="1"/>
          <dgm:chPref val="1"/>
        </dgm:presLayoutVars>
      </dgm:prSet>
      <dgm:spPr/>
    </dgm:pt>
    <dgm:pt modelId="{12F49BDA-EDFA-4F94-9616-B879A0F32F72}" type="pres">
      <dgm:prSet presAssocID="{B50B5C11-6328-4405-B1AF-C3D953AC022A}" presName="sibTrans" presStyleCnt="0"/>
      <dgm:spPr/>
    </dgm:pt>
    <dgm:pt modelId="{F9C6E83F-C0CC-4C80-8BA4-5F313768A175}" type="pres">
      <dgm:prSet presAssocID="{6286FD6C-23D6-421A-BB86-CBF801F3AA76}" presName="compNode" presStyleCnt="0"/>
      <dgm:spPr/>
    </dgm:pt>
    <dgm:pt modelId="{BB86EC82-E71E-4CB1-9FA6-9A7B8B0D8595}" type="pres">
      <dgm:prSet presAssocID="{6286FD6C-23D6-421A-BB86-CBF801F3AA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3060030-577E-4D3D-A71F-B8A65A98110E}" type="pres">
      <dgm:prSet presAssocID="{6286FD6C-23D6-421A-BB86-CBF801F3AA76}" presName="spaceRect" presStyleCnt="0"/>
      <dgm:spPr/>
    </dgm:pt>
    <dgm:pt modelId="{2CDE3DDA-F5A9-408A-8126-65E13B7B5B53}" type="pres">
      <dgm:prSet presAssocID="{6286FD6C-23D6-421A-BB86-CBF801F3AA7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EDD014-CEA8-4412-A2B6-CDC8816AA313}" type="presOf" srcId="{D956BDBE-026E-4B9D-96C0-EB8BA78FFD47}" destId="{1F563312-117C-44EB-B2DE-1F019965FB6E}" srcOrd="0" destOrd="0" presId="urn:microsoft.com/office/officeart/2018/2/layout/IconLabelList"/>
    <dgm:cxn modelId="{9877E924-1A5F-4D88-877C-647885600372}" type="presOf" srcId="{5B0F2CBA-9705-49D4-BF8B-D7731383D5D5}" destId="{37984F5E-DFC2-44FC-B2D9-2E9CCD5EC661}" srcOrd="0" destOrd="0" presId="urn:microsoft.com/office/officeart/2018/2/layout/IconLabelList"/>
    <dgm:cxn modelId="{5A69674F-BDDE-4F97-9024-924F946CFD2F}" type="presOf" srcId="{6286FD6C-23D6-421A-BB86-CBF801F3AA76}" destId="{2CDE3DDA-F5A9-408A-8126-65E13B7B5B53}" srcOrd="0" destOrd="0" presId="urn:microsoft.com/office/officeart/2018/2/layout/IconLabelList"/>
    <dgm:cxn modelId="{BC357FA3-A663-4280-AA21-04056025816A}" srcId="{D956BDBE-026E-4B9D-96C0-EB8BA78FFD47}" destId="{5B0F2CBA-9705-49D4-BF8B-D7731383D5D5}" srcOrd="0" destOrd="0" parTransId="{749BD6B9-1856-4632-94D9-701D3E27FDB3}" sibTransId="{B50B5C11-6328-4405-B1AF-C3D953AC022A}"/>
    <dgm:cxn modelId="{729F43EB-DC7F-4218-8308-BFA1B0FB0B4C}" srcId="{D956BDBE-026E-4B9D-96C0-EB8BA78FFD47}" destId="{6286FD6C-23D6-421A-BB86-CBF801F3AA76}" srcOrd="1" destOrd="0" parTransId="{0BC09781-0E6A-4772-A42D-8A26AECE9FBD}" sibTransId="{FBCFBACE-0AD7-404F-BCD8-5E4D23248F24}"/>
    <dgm:cxn modelId="{1EE36FF0-023C-4C5C-9D37-C5BFBA956C3B}" type="presParOf" srcId="{1F563312-117C-44EB-B2DE-1F019965FB6E}" destId="{58589991-E8B4-45D9-8A82-B25A0E35C1EB}" srcOrd="0" destOrd="0" presId="urn:microsoft.com/office/officeart/2018/2/layout/IconLabelList"/>
    <dgm:cxn modelId="{F42F34E5-A90D-4326-93DC-C1341B9E3963}" type="presParOf" srcId="{58589991-E8B4-45D9-8A82-B25A0E35C1EB}" destId="{75BC4C74-8335-4ABF-8C67-D9DDEF7846FA}" srcOrd="0" destOrd="0" presId="urn:microsoft.com/office/officeart/2018/2/layout/IconLabelList"/>
    <dgm:cxn modelId="{D78E93F3-9942-4EF7-AF23-C8174EC701C2}" type="presParOf" srcId="{58589991-E8B4-45D9-8A82-B25A0E35C1EB}" destId="{41F0C815-455E-45FD-9CA6-6055D3119A3D}" srcOrd="1" destOrd="0" presId="urn:microsoft.com/office/officeart/2018/2/layout/IconLabelList"/>
    <dgm:cxn modelId="{5642AF37-F6C7-4443-AFE4-2CD045F4DC9D}" type="presParOf" srcId="{58589991-E8B4-45D9-8A82-B25A0E35C1EB}" destId="{37984F5E-DFC2-44FC-B2D9-2E9CCD5EC661}" srcOrd="2" destOrd="0" presId="urn:microsoft.com/office/officeart/2018/2/layout/IconLabelList"/>
    <dgm:cxn modelId="{E2655F3C-845A-4E64-8712-28BF812A8741}" type="presParOf" srcId="{1F563312-117C-44EB-B2DE-1F019965FB6E}" destId="{12F49BDA-EDFA-4F94-9616-B879A0F32F72}" srcOrd="1" destOrd="0" presId="urn:microsoft.com/office/officeart/2018/2/layout/IconLabelList"/>
    <dgm:cxn modelId="{8718DCA7-F527-40F9-B8E6-26E708FDB75B}" type="presParOf" srcId="{1F563312-117C-44EB-B2DE-1F019965FB6E}" destId="{F9C6E83F-C0CC-4C80-8BA4-5F313768A175}" srcOrd="2" destOrd="0" presId="urn:microsoft.com/office/officeart/2018/2/layout/IconLabelList"/>
    <dgm:cxn modelId="{29C14BFF-99F4-4330-90C7-B53F2D42D1B3}" type="presParOf" srcId="{F9C6E83F-C0CC-4C80-8BA4-5F313768A175}" destId="{BB86EC82-E71E-4CB1-9FA6-9A7B8B0D8595}" srcOrd="0" destOrd="0" presId="urn:microsoft.com/office/officeart/2018/2/layout/IconLabelList"/>
    <dgm:cxn modelId="{18259153-8939-4FA5-987D-CACDA69745F2}" type="presParOf" srcId="{F9C6E83F-C0CC-4C80-8BA4-5F313768A175}" destId="{33060030-577E-4D3D-A71F-B8A65A98110E}" srcOrd="1" destOrd="0" presId="urn:microsoft.com/office/officeart/2018/2/layout/IconLabelList"/>
    <dgm:cxn modelId="{8935242E-D483-4B84-AE56-6987F839EB75}" type="presParOf" srcId="{F9C6E83F-C0CC-4C80-8BA4-5F313768A175}" destId="{2CDE3DDA-F5A9-408A-8126-65E13B7B5B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C4C74-8335-4ABF-8C67-D9DDEF7846FA}">
      <dsp:nvSpPr>
        <dsp:cNvPr id="0" name=""/>
        <dsp:cNvSpPr/>
      </dsp:nvSpPr>
      <dsp:spPr>
        <a:xfrm>
          <a:off x="2051091" y="185303"/>
          <a:ext cx="1152516" cy="1235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84F5E-DFC2-44FC-B2D9-2E9CCD5EC661}">
      <dsp:nvSpPr>
        <dsp:cNvPr id="0" name=""/>
        <dsp:cNvSpPr/>
      </dsp:nvSpPr>
      <dsp:spPr>
        <a:xfrm>
          <a:off x="1412349" y="1669947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baseline="0"/>
            <a:t>Möglichkeiten zur weiteren Verbesserung des Modells und Dashboards</a:t>
          </a:r>
          <a:endParaRPr lang="en-US" sz="1600" kern="1200"/>
        </a:p>
      </dsp:txBody>
      <dsp:txXfrm>
        <a:off x="1412349" y="1669947"/>
        <a:ext cx="2430000" cy="720000"/>
      </dsp:txXfrm>
    </dsp:sp>
    <dsp:sp modelId="{BB86EC82-E71E-4CB1-9FA6-9A7B8B0D8595}">
      <dsp:nvSpPr>
        <dsp:cNvPr id="0" name=""/>
        <dsp:cNvSpPr/>
      </dsp:nvSpPr>
      <dsp:spPr>
        <a:xfrm>
          <a:off x="2080599" y="2997447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E3DDA-F5A9-408A-8126-65E13B7B5B53}">
      <dsp:nvSpPr>
        <dsp:cNvPr id="0" name=""/>
        <dsp:cNvSpPr/>
      </dsp:nvSpPr>
      <dsp:spPr>
        <a:xfrm>
          <a:off x="1412349" y="4411182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baseline="0"/>
            <a:t>Integration zusätzlicher Faktoren und Datenquellen</a:t>
          </a:r>
          <a:endParaRPr lang="en-US" sz="1600" kern="1200"/>
        </a:p>
      </dsp:txBody>
      <dsp:txXfrm>
        <a:off x="1412349" y="4411182"/>
        <a:ext cx="243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7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7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8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8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76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5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45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00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0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900/1*yAGsAkwd4xnkHYErCyQl4Q.jpeg" TargetMode="External"/><Relationship Id="rId7" Type="http://schemas.openxmlformats.org/officeDocument/2006/relationships/hyperlink" Target="https://www.findlaw.com/static/c/images/image/upload/c_scale,w_448,h_299/v1629702292/aemwp-prod/content/dam/content/original-images/choices_TS.jpg?_i=AA" TargetMode="External"/><Relationship Id="rId2" Type="http://schemas.openxmlformats.org/officeDocument/2006/relationships/hyperlink" Target="https://miro.medium.com/v2/resize:fit:720/0*XGeW8XG7EBcin9Q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idehighered.com/sites/default/files/styles/max_650x650/public/media/GettyImages-1209636820_0.jpg?itok=TtnA7kmP" TargetMode="External"/><Relationship Id="rId5" Type="http://schemas.openxmlformats.org/officeDocument/2006/relationships/hyperlink" Target="https://www.theedadvocate.org/wp-content/uploads/2016/01/a.jpg" TargetMode="External"/><Relationship Id="rId4" Type="http://schemas.openxmlformats.org/officeDocument/2006/relationships/hyperlink" Target="https://www.bitscape.com/media/k21fvgwh/power-bi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lanbhadja/comprehensive-eda-fe-and-model-developme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chive-beta.ics.uci.edu/dataset/697/predict+students+dropout+and+academic+succes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38A43294-EBAF-44B4-58A7-8F454B81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30A5A-802D-684C-49BF-B4FB6598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1326372"/>
          </a:xfrm>
        </p:spPr>
        <p:txBody>
          <a:bodyPr anchor="b">
            <a:normAutofit/>
          </a:bodyPr>
          <a:lstStyle/>
          <a:p>
            <a:r>
              <a:rPr lang="de-DE" sz="4000" b="1" dirty="0">
                <a:latin typeface="Arial;Arial"/>
              </a:rPr>
              <a:t>Projekt zur Vorhersage von Schulabbrüchen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230" y="2849880"/>
            <a:ext cx="6522228" cy="3124692"/>
          </a:xfrm>
        </p:spPr>
        <p:txBody>
          <a:bodyPr anchor="t">
            <a:noAutofit/>
          </a:bodyPr>
          <a:lstStyle/>
          <a:p>
            <a:pPr algn="l">
              <a:lnSpc>
                <a:spcPct val="91000"/>
              </a:lnSpc>
            </a:pPr>
            <a:r>
              <a:rPr lang="en-GB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Mitwirkende</a:t>
            </a:r>
            <a:endParaRPr lang="tr-T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Yusuf Bayrak  (Teamlead)</a:t>
            </a:r>
          </a:p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r>
              <a:rPr lang="en-GB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Beate</a:t>
            </a: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Sayda</a:t>
            </a: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r>
              <a:rPr lang="en-GB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Emrah</a:t>
            </a: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Kilinc</a:t>
            </a: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Matthias Grimm</a:t>
            </a: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91000"/>
              </a:lnSpc>
            </a:pPr>
            <a:endParaRPr lang="tr-T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1000"/>
              </a:lnSpc>
            </a:pP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Datum:</a:t>
            </a: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.08.2023</a:t>
            </a:r>
          </a:p>
        </p:txBody>
      </p:sp>
    </p:spTree>
    <p:extLst>
      <p:ext uri="{BB962C8B-B14F-4D97-AF65-F5344CB8AC3E}">
        <p14:creationId xmlns:p14="http://schemas.microsoft.com/office/powerpoint/2010/main" val="315396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3219" y="585306"/>
            <a:ext cx="5916145" cy="3721223"/>
          </a:xfrm>
        </p:spPr>
        <p:txBody>
          <a:bodyPr anchor="t">
            <a:noAutofit/>
          </a:bodyPr>
          <a:lstStyle/>
          <a:p>
            <a:pPr lvl="0" algn="l">
              <a:lnSpc>
                <a:spcPct val="91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de-DE" sz="35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e-DE" sz="35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 zur Vorhersage von Studienabbrüchen</a:t>
            </a:r>
            <a:endParaRPr lang="tr-TR" sz="35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Auswahl der relevanten Merkmale (Features)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Modellauswahl und -entwicklung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Evaluierung der Modellleistung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>
              <a:lnSpc>
                <a:spcPct val="91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3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E51032-F25A-10DC-EE6B-CD7AB566C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8" r="22339" b="1"/>
          <a:stretch/>
        </p:blipFill>
        <p:spPr bwMode="auto">
          <a:xfrm>
            <a:off x="20" y="10"/>
            <a:ext cx="465732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58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81" y="0"/>
            <a:ext cx="813291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4849" y="1253901"/>
            <a:ext cx="6068622" cy="3573738"/>
          </a:xfrm>
        </p:spPr>
        <p:txBody>
          <a:bodyPr anchor="ctr">
            <a:normAutofit/>
          </a:bodyPr>
          <a:lstStyle/>
          <a:p>
            <a:pPr marL="457200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Classifier Modelle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rontiers | Random Forest Algorithm for the Classification of Neuroimaging  Data in Alzheimer's Disease: A Systematic Review">
            <a:extLst>
              <a:ext uri="{FF2B5EF4-FFF2-40B4-BE49-F238E27FC236}">
                <a16:creationId xmlns:a16="http://schemas.microsoft.com/office/drawing/2014/main" id="{38494D5D-F2D0-ED1E-D2F2-6CADE481E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3" b="21902"/>
          <a:stretch/>
        </p:blipFill>
        <p:spPr bwMode="auto">
          <a:xfrm>
            <a:off x="1" y="10"/>
            <a:ext cx="4059080" cy="22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05729-54C4-9BBB-A9F7-9847C4653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" r="3" b="3"/>
          <a:stretch/>
        </p:blipFill>
        <p:spPr>
          <a:xfrm>
            <a:off x="1" y="2286000"/>
            <a:ext cx="4059080" cy="2286000"/>
          </a:xfrm>
          <a:prstGeom prst="rect">
            <a:avLst/>
          </a:prstGeom>
        </p:spPr>
      </p:pic>
      <p:pic>
        <p:nvPicPr>
          <p:cNvPr id="2052" name="Picture 4" descr="XGBoost Algorithm | Brief Guide to XGBoost Algorithm">
            <a:extLst>
              <a:ext uri="{FF2B5EF4-FFF2-40B4-BE49-F238E27FC236}">
                <a16:creationId xmlns:a16="http://schemas.microsoft.com/office/drawing/2014/main" id="{09B1BFA1-1313-2400-B8A6-5BC273470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r="-3" b="-3"/>
          <a:stretch/>
        </p:blipFill>
        <p:spPr bwMode="auto">
          <a:xfrm>
            <a:off x="20" y="4572000"/>
            <a:ext cx="405991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34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141FE7-3AD5-96E5-33C9-14E23CABA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095" y="1091628"/>
            <a:ext cx="6522228" cy="74872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de-DE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Unser letztes Modell </a:t>
            </a:r>
            <a:r>
              <a:rPr lang="tr-T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de-DE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de-DE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84025-77F6-D0B0-DE47-9D22A8B0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63" y="4429433"/>
            <a:ext cx="8231537" cy="204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7C8CC-1B0F-FC2A-8F5E-3DB9774E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6" y="3792867"/>
            <a:ext cx="3332149" cy="27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036" y="4890250"/>
            <a:ext cx="10268712" cy="517315"/>
          </a:xfrm>
        </p:spPr>
        <p:txBody>
          <a:bodyPr anchor="ctr">
            <a:noAutofit/>
          </a:bodyPr>
          <a:lstStyle/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de-DE" sz="35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Dashboard-Erstellung in Power BI</a:t>
            </a:r>
            <a:endParaRPr lang="en-GB" sz="3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7BAB98-0B18-FB90-E127-D528A5D6E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 b="15188"/>
          <a:stretch/>
        </p:blipFill>
        <p:spPr bwMode="auto">
          <a:xfrm>
            <a:off x="3355842" y="639575"/>
            <a:ext cx="5480315" cy="30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C46931-8EBE-88DB-F628-AFCCE6AFE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90" y="1691148"/>
            <a:ext cx="4329292" cy="2890684"/>
          </a:xfrm>
        </p:spPr>
        <p:txBody>
          <a:bodyPr anchor="t">
            <a:normAutofit/>
          </a:bodyPr>
          <a:lstStyle/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e-DE" dirty="0"/>
              <a:t>Visualisierung der </a:t>
            </a:r>
            <a:r>
              <a:rPr lang="de-DE" dirty="0" err="1"/>
              <a:t>Studienabbr</a:t>
            </a:r>
            <a:r>
              <a:rPr lang="tr-TR" dirty="0"/>
              <a:t>ü</a:t>
            </a:r>
            <a:r>
              <a:rPr lang="de-DE" dirty="0" err="1"/>
              <a:t>ch</a:t>
            </a:r>
            <a:r>
              <a:rPr lang="tr-TR" dirty="0"/>
              <a:t>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e-DE" dirty="0"/>
              <a:t>Überwachung der Wirksamkeit von Unterstützungsmaßnahmen</a:t>
            </a:r>
            <a:endParaRPr lang="tr-T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e-DE" dirty="0"/>
              <a:t>Veränderung der Abbruchraten nach Intervention</a:t>
            </a:r>
            <a:endParaRPr lang="en-GB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2390E-E290-C783-CA0C-2361A9F9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962" y="1334252"/>
            <a:ext cx="7015965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741" y="950374"/>
            <a:ext cx="5916145" cy="1344868"/>
          </a:xfrm>
        </p:spPr>
        <p:txBody>
          <a:bodyPr anchor="t">
            <a:normAutofit/>
          </a:bodyPr>
          <a:lstStyle/>
          <a:p>
            <a:pPr lvl="0" algn="l">
              <a:spcAft>
                <a:spcPts val="800"/>
              </a:spcAft>
              <a:tabLst>
                <a:tab pos="457200" algn="l"/>
              </a:tabLst>
            </a:pPr>
            <a:r>
              <a:rPr lang="de-DE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Projektergebnisse und Mehrwerte</a:t>
            </a:r>
            <a:endParaRPr lang="en-GB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uest Column: Dropout report skews reality – Orange County Register">
            <a:extLst>
              <a:ext uri="{FF2B5EF4-FFF2-40B4-BE49-F238E27FC236}">
                <a16:creationId xmlns:a16="http://schemas.microsoft.com/office/drawing/2014/main" id="{03278779-8BC8-2B8A-6390-38A81AF4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006" y="2295242"/>
            <a:ext cx="3386716" cy="20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5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38A43294-EBAF-44B4-58A7-8F454B81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C842FE3-FE3F-89BE-FE00-4024F59B818C}"/>
              </a:ext>
            </a:extLst>
          </p:cNvPr>
          <p:cNvSpPr txBox="1">
            <a:spLocks/>
          </p:cNvSpPr>
          <p:nvPr/>
        </p:nvSpPr>
        <p:spPr>
          <a:xfrm>
            <a:off x="960120" y="663965"/>
            <a:ext cx="6068622" cy="357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3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Reduzierung der Studienabbruchraten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Verbesserte Beratung und Betreung von Stidierenden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igh School Dropout Rate: Causes and Costs - The Edvocate">
            <a:extLst>
              <a:ext uri="{FF2B5EF4-FFF2-40B4-BE49-F238E27FC236}">
                <a16:creationId xmlns:a16="http://schemas.microsoft.com/office/drawing/2014/main" id="{DA050002-4843-B40D-3CCF-EC292AA1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76" y="3689596"/>
            <a:ext cx="5133909" cy="274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781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ADAEE21-4E4A-BFF5-642A-17441568A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 anchor="t">
            <a:normAutofit/>
          </a:bodyPr>
          <a:lstStyle/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de-DE" b="1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Zukünftige Entwicklungen und Weiterführung des Projekts</a:t>
            </a:r>
            <a:endParaRPr lang="en-GB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0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3" name="Rectangle 1025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959BFEE-3D64-A19E-CBA8-145C8633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 r="18433" b="-1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44" name="Subtitle 2">
            <a:extLst>
              <a:ext uri="{FF2B5EF4-FFF2-40B4-BE49-F238E27FC236}">
                <a16:creationId xmlns:a16="http://schemas.microsoft.com/office/drawing/2014/main" id="{A57F34FD-96D2-2D0B-D391-A549C27D9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249253"/>
              </p:ext>
            </p:extLst>
          </p:nvPr>
        </p:nvGraphicFramePr>
        <p:xfrm>
          <a:off x="206477" y="865239"/>
          <a:ext cx="5254699" cy="531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34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2215-B544-8748-B2B8-42253B2B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Quelle von Bilder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1B4A-AA61-EB69-396B-82811E36D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000" dirty="0">
                <a:hlinkClick r:id="rId2"/>
              </a:rPr>
              <a:t>https://www.lovetoknow.com/parenting/teens/causes-high-school-dropouts</a:t>
            </a:r>
          </a:p>
          <a:p>
            <a:r>
              <a:rPr lang="tr-TR" sz="1000" dirty="0">
                <a:hlinkClick r:id="rId2"/>
              </a:rPr>
              <a:t>https://modernlearners.com/wp-content/uploads/2016/05/rsz_students_dropping_out-shutterstock-cropped.jpg</a:t>
            </a:r>
          </a:p>
          <a:p>
            <a:r>
              <a:rPr lang="tr-TR" sz="1000" dirty="0">
                <a:hlinkClick r:id="rId2"/>
              </a:rPr>
              <a:t>https://risingkashmir.com/school-dropouts-causes-and-concerns-dab6f65c-1667-4d9f-bb5c-1cd5db4b2953</a:t>
            </a:r>
          </a:p>
          <a:p>
            <a:r>
              <a:rPr lang="en-GB" sz="1000" dirty="0">
                <a:hlinkClick r:id="rId2"/>
              </a:rPr>
              <a:t>https://miro.medium.com/v2/resize:fit:720/0*XGeW8XG7EBcin9Q8</a:t>
            </a:r>
            <a:endParaRPr lang="tr-TR" sz="1000" dirty="0"/>
          </a:p>
          <a:p>
            <a:r>
              <a:rPr lang="en-GB" sz="1000" dirty="0">
                <a:hlinkClick r:id="rId3"/>
              </a:rPr>
              <a:t>https://miro.medium.com/v2/resize:fit:900/1*yAGsAkwd4xnkHYErCyQl4Q.jpeg</a:t>
            </a:r>
            <a:endParaRPr lang="tr-TR" sz="1000" dirty="0"/>
          </a:p>
          <a:p>
            <a:r>
              <a:rPr lang="tr-TR" sz="1000" dirty="0">
                <a:hlinkClick r:id="rId4"/>
              </a:rPr>
              <a:t>https://www.bitscape.com/media/k21fvgwh/power-bi.png</a:t>
            </a:r>
            <a:endParaRPr lang="tr-TR" sz="1000" dirty="0"/>
          </a:p>
          <a:p>
            <a:r>
              <a:rPr lang="tr-TR" sz="1000" dirty="0">
                <a:hlinkClick r:id="rId5"/>
              </a:rPr>
              <a:t>https://www.theedadvocate.org/wp-content/uploads/2016/01/a.jpg</a:t>
            </a:r>
            <a:endParaRPr lang="tr-TR" sz="1000" dirty="0"/>
          </a:p>
          <a:p>
            <a:r>
              <a:rPr lang="tr-TR" sz="1000" dirty="0">
                <a:hlinkClick r:id="rId6"/>
              </a:rPr>
              <a:t>https://www.insidehighered.com/sites/default/files/styles/max_650x650/public/media/GettyImages-1209636820_0.jpg?itok=TtnA7kmP</a:t>
            </a:r>
            <a:endParaRPr lang="tr-TR" sz="1000" dirty="0"/>
          </a:p>
          <a:p>
            <a:r>
              <a:rPr lang="tr-TR" sz="1000" dirty="0">
                <a:hlinkClick r:id="rId7"/>
              </a:rPr>
              <a:t>https://www.findlaw.com/static/c/images/image/upload/c_scale,w_448,h_299/v1629702292/aemwp-prod/content/dam/content/original-images/choices_TS.jpg?_i=AA</a:t>
            </a:r>
            <a:endParaRPr lang="tr-TR" sz="1000" dirty="0"/>
          </a:p>
          <a:p>
            <a:endParaRPr lang="tr-TR" sz="1000" dirty="0"/>
          </a:p>
          <a:p>
            <a:endParaRPr lang="tr-TR" sz="1000" dirty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3547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6E8E2-1947-B9A8-63BA-65948CBDDE5B}"/>
              </a:ext>
            </a:extLst>
          </p:cNvPr>
          <p:cNvSpPr txBox="1"/>
          <p:nvPr/>
        </p:nvSpPr>
        <p:spPr>
          <a:xfrm>
            <a:off x="960438" y="317499"/>
            <a:ext cx="4500737" cy="2095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cap="all" spc="120" baseline="0">
                <a:latin typeface="+mj-lt"/>
                <a:ea typeface="+mj-ea"/>
                <a:cs typeface="+mj-cs"/>
              </a:rPr>
              <a:t>Inhalt</a:t>
            </a:r>
            <a:endParaRPr lang="en-US" sz="6600" kern="1200" cap="all" spc="12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1850205"/>
            <a:ext cx="4500737" cy="48357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Studienabbruch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Herausforderungen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Auswirkungen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Datenbeschaffung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 -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vorbereitung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Explorative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Datenanalyse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(EDA)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chinel</a:t>
            </a:r>
            <a:r>
              <a:rPr lang="tr-TR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Lernen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Vorhersage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Studienabbrüchen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Dashboard-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Erstellung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Power BI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Projektergebnisse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Mehrwerte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91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Zukünftige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Entwicklungen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Weiterführung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Projekts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sitting at desks&#10;&#10;Description automatically generated">
            <a:extLst>
              <a:ext uri="{FF2B5EF4-FFF2-40B4-BE49-F238E27FC236}">
                <a16:creationId xmlns:a16="http://schemas.microsoft.com/office/drawing/2014/main" id="{55FE4735-B288-8B5A-C906-407E203F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0" r="11085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1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9654BDA8-EE5D-4DC8-BA6E-A93D6501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8" y="736600"/>
            <a:ext cx="7534652" cy="53847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30A5A-802D-684C-49BF-B4FB6598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814" y="1482634"/>
            <a:ext cx="5928018" cy="3046798"/>
          </a:xfrm>
        </p:spPr>
        <p:txBody>
          <a:bodyPr>
            <a:normAutofit/>
          </a:bodyPr>
          <a:lstStyle/>
          <a:p>
            <a:pPr algn="l"/>
            <a:r>
              <a:rPr lang="tr-TR" sz="6800" b="1">
                <a:solidFill>
                  <a:schemeClr val="bg1"/>
                </a:solidFill>
                <a:latin typeface="Arial;Arial"/>
              </a:rPr>
              <a:t>Eınleıtung</a:t>
            </a:r>
            <a:endParaRPr lang="en-GB" sz="6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814" y="4686300"/>
            <a:ext cx="5928018" cy="105727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endParaRPr lang="tr-TR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1000"/>
              </a:lnSpc>
            </a:pPr>
            <a:r>
              <a:rPr lang="tr-TR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GB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8AB4C5F-629D-EF71-F8D0-0D978149E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r="12724" b="-1"/>
          <a:stretch/>
        </p:blipFill>
        <p:spPr bwMode="auto">
          <a:xfrm>
            <a:off x="20" y="736600"/>
            <a:ext cx="4657328" cy="53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38A43294-EBAF-44B4-58A7-8F454B81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230" y="2849880"/>
            <a:ext cx="6522228" cy="3124692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endParaRPr lang="tr-T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1000"/>
              </a:lnSpc>
            </a:pPr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49D7D-B0D7-986F-72CA-4C63AD8406C6}"/>
              </a:ext>
            </a:extLst>
          </p:cNvPr>
          <p:cNvSpPr txBox="1"/>
          <p:nvPr/>
        </p:nvSpPr>
        <p:spPr>
          <a:xfrm>
            <a:off x="825910" y="1632155"/>
            <a:ext cx="8327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  <a:r>
              <a:rPr lang="de-DE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de-DE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gle</a:t>
            </a:r>
            <a:r>
              <a:rPr lang="de-DE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</a:t>
            </a:r>
            <a:r>
              <a:rPr lang="tr-T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Institute</a:t>
            </a:r>
            <a:r>
              <a:rPr lang="de-DE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hat uns mit der Aufgabe betreut, herauszufinden, warum die Studenten ihr Studium abbrechen</a:t>
            </a:r>
            <a:r>
              <a:rPr lang="tr-T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8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4BDA8-EE5D-4DC8-BA6E-A93D6501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8" y="736600"/>
            <a:ext cx="7534652" cy="53847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30A5A-802D-684C-49BF-B4FB6598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814" y="1482634"/>
            <a:ext cx="5928018" cy="3046798"/>
          </a:xfrm>
        </p:spPr>
        <p:txBody>
          <a:bodyPr>
            <a:normAutofit/>
          </a:bodyPr>
          <a:lstStyle/>
          <a:p>
            <a:pPr algn="l"/>
            <a:r>
              <a:rPr lang="de-DE" sz="35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Studienabbruch: Herausforderungen und Auswirkungen</a:t>
            </a:r>
            <a:br>
              <a:rPr lang="en-GB" sz="35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814" y="4686300"/>
            <a:ext cx="5928018" cy="105727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v"/>
            </a:pPr>
            <a:endParaRPr lang="tr-TR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1000"/>
              </a:lnSpc>
            </a:pPr>
            <a:r>
              <a:rPr lang="tr-TR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GB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ild sitting on the ground with his head in a book&#10;&#10;Description automatically generated">
            <a:extLst>
              <a:ext uri="{FF2B5EF4-FFF2-40B4-BE49-F238E27FC236}">
                <a16:creationId xmlns:a16="http://schemas.microsoft.com/office/drawing/2014/main" id="{F930163E-7070-03B3-83CB-E71A31BF0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r="41455" b="2"/>
          <a:stretch/>
        </p:blipFill>
        <p:spPr>
          <a:xfrm>
            <a:off x="20" y="736600"/>
            <a:ext cx="4657328" cy="53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06BE5D-3AB2-37E0-4ACB-8467ED203287}"/>
              </a:ext>
            </a:extLst>
          </p:cNvPr>
          <p:cNvSpPr/>
          <p:nvPr/>
        </p:nvSpPr>
        <p:spPr>
          <a:xfrm>
            <a:off x="0" y="0"/>
            <a:ext cx="12192000" cy="3087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30A5A-802D-684C-49BF-B4FB6598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13" y="849506"/>
            <a:ext cx="6876189" cy="834759"/>
          </a:xfrm>
        </p:spPr>
        <p:txBody>
          <a:bodyPr anchor="b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de-DE" sz="35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Datenbeschaffung und -vorbereitung</a:t>
            </a:r>
            <a:endParaRPr lang="en-GB" sz="35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9103C-32FD-EA3C-27E7-F73CA4CC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8767"/>
            <a:ext cx="12192000" cy="39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38A43294-EBAF-44B4-58A7-8F454B81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98" y="303324"/>
            <a:ext cx="9580059" cy="2646353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Datensatz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 Spalten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tr-T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3630 Zeile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de-DE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kategoriale (qualitative) Variablen wie das Geschlecht oder die Art der Anwendung</a:t>
            </a:r>
            <a:endParaRPr lang="tr-T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de-DE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ordinale Daten, die Variablen wie den Familienstand messen; untersuchte Trends im Zeitverlauf wie die Inflationsrate oder das </a:t>
            </a:r>
            <a:r>
              <a:rPr lang="tr-T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GDP</a:t>
            </a:r>
          </a:p>
          <a:p>
            <a:pPr marL="914400" lvl="1" indent="-457200" algn="l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de-DE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numerische Variablen wie die Anzahl der Lerneinheiten zu Beginn des Semesters oder das Alter bei der Einschreibung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089C-F6D6-0A0A-9F6A-8DFCA1393E70}"/>
              </a:ext>
            </a:extLst>
          </p:cNvPr>
          <p:cNvSpPr txBox="1"/>
          <p:nvPr/>
        </p:nvSpPr>
        <p:spPr>
          <a:xfrm>
            <a:off x="1504336" y="4257507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https://www.kaggle.com/code/milanbhadja/comprehensive-eda-fe-and-model-development</a:t>
            </a:r>
            <a:endParaRPr lang="tr-TR" sz="1200" b="0" i="0" u="sng" dirty="0">
              <a:solidFill>
                <a:srgbClr val="1967D2"/>
              </a:solidFill>
              <a:effectLst/>
              <a:latin typeface="Roboto" panose="02000000000000000000" pitchFamily="2" charset="0"/>
            </a:endParaRPr>
          </a:p>
          <a:p>
            <a:endParaRPr lang="tr-TR" sz="1200" u="sng" dirty="0">
              <a:solidFill>
                <a:srgbClr val="1967D2"/>
              </a:solidFill>
              <a:latin typeface="Roboto" panose="02000000000000000000" pitchFamily="2" charset="0"/>
            </a:endParaRPr>
          </a:p>
          <a:p>
            <a:r>
              <a:rPr lang="en-GB" sz="12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4"/>
              </a:rPr>
              <a:t>https://archive-beta.ics.uci.edu/dataset/697/predict+students+dropout+and+academic+success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F421-2382-5C2B-87FD-DACEC944AAB3}"/>
              </a:ext>
            </a:extLst>
          </p:cNvPr>
          <p:cNvSpPr txBox="1"/>
          <p:nvPr/>
        </p:nvSpPr>
        <p:spPr>
          <a:xfrm>
            <a:off x="1166597" y="3095913"/>
            <a:ext cx="6935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über den Datensatz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de-D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Internet-Browsing zum besseren Verständnis der Daten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93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4984955"/>
            <a:ext cx="10268712" cy="1277375"/>
          </a:xfrm>
        </p:spPr>
        <p:txBody>
          <a:bodyPr anchor="ctr">
            <a:noAutofit/>
          </a:bodyPr>
          <a:lstStyle/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de-DE" sz="35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Explorative Datenanalyse (EDA)</a:t>
            </a:r>
            <a:endParaRPr lang="en-GB" sz="3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F8EEB-16EF-B017-64BE-DD143387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25" y="639575"/>
            <a:ext cx="8745149" cy="308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7B76-FA2F-AA17-C311-8C4C518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7610" y="670944"/>
            <a:ext cx="5916145" cy="1344868"/>
          </a:xfrm>
        </p:spPr>
        <p:txBody>
          <a:bodyPr anchor="t"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tr-TR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Visualisierungen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D990C8-FB42-3A66-8F3E-FD825958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594" y="1732060"/>
            <a:ext cx="3449622" cy="2397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21FA25-CB56-EDD1-B887-75E91C26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11" y="4249741"/>
            <a:ext cx="4100052" cy="21903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AA1ED3-68CB-8786-085F-0B342BBB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8" y="498987"/>
            <a:ext cx="4366638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121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498</Words>
  <Application>Microsoft Office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Arial;Arial</vt:lpstr>
      <vt:lpstr>Calibri</vt:lpstr>
      <vt:lpstr>Franklin Gothic Demi Cond</vt:lpstr>
      <vt:lpstr>Franklin Gothic Medium</vt:lpstr>
      <vt:lpstr>Roboto</vt:lpstr>
      <vt:lpstr>Times New Roman</vt:lpstr>
      <vt:lpstr>Wingdings</vt:lpstr>
      <vt:lpstr>JuxtaposeVTI</vt:lpstr>
      <vt:lpstr>Projekt zur Vorhersage von Schulabbrüchen</vt:lpstr>
      <vt:lpstr>PowerPoint Presentation</vt:lpstr>
      <vt:lpstr>Eınleıtung</vt:lpstr>
      <vt:lpstr>PowerPoint Presentation</vt:lpstr>
      <vt:lpstr>Studienabbruch: Herausforderungen und Auswirkungen </vt:lpstr>
      <vt:lpstr>Datenbeschaffung und -vorbereitung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Quelle von Bilder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zur Vorhersage von Schulabbrüchen</dc:title>
  <dc:creator>Yusuf Bayrak</dc:creator>
  <cp:lastModifiedBy>Yusuf Bayrak</cp:lastModifiedBy>
  <cp:revision>3</cp:revision>
  <dcterms:created xsi:type="dcterms:W3CDTF">2023-08-05T15:56:33Z</dcterms:created>
  <dcterms:modified xsi:type="dcterms:W3CDTF">2023-08-10T11:33:06Z</dcterms:modified>
</cp:coreProperties>
</file>